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 type="screen16x9"/>
  <p:notesSz cx="6858000" cy="9144000"/>
  <p:embeddedFontLst>
    <p:embeddedFont>
      <p:font typeface="思源黑体 CN Light" panose="020B0300000000000000" pitchFamily="34" charset="-122"/>
      <p:regular r:id="rId17"/>
    </p:embeddedFont>
    <p:embeddedFont>
      <p:font typeface="思源黑体 CN Medium" panose="020B0600000000000000" pitchFamily="34" charset="-122"/>
      <p:regular r:id="rId18"/>
    </p:embeddedFont>
    <p:embeddedFont>
      <p:font typeface="思源宋体 CN SemiBold" panose="02020600000000000000" pitchFamily="18" charset="-122"/>
      <p:bold r:id="rId19"/>
    </p:embeddedFont>
    <p:embeddedFont>
      <p:font typeface="黑体" panose="02010609060101010101" charset="-122"/>
      <p:regular r:id="rId20"/>
    </p:embeddedFont>
    <p:embeddedFont>
      <p:font typeface="微软雅黑" panose="020B0503020204020204" pitchFamily="34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8B74"/>
    <a:srgbClr val="497568"/>
    <a:srgbClr val="9ABEAF"/>
    <a:srgbClr val="B9DEC9"/>
    <a:srgbClr val="BAD4CD"/>
    <a:srgbClr val="E3E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pitchFamily="34" charset="-122"/>
              <a:ea typeface="思源宋体 CN SemiBold" panose="020206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1048725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思源宋体 CN SemiBold" panose="02020600000000000000" pitchFamily="18" charset="-122"/>
              </a:rPr>
            </a:fld>
            <a:endParaRPr lang="zh-CN" altLang="en-US">
              <a:ea typeface="思源宋体 CN SemiBold" panose="02020600000000000000" pitchFamily="18" charset="-122"/>
            </a:endParaRPr>
          </a:p>
        </p:txBody>
      </p:sp>
      <p:sp>
        <p:nvSpPr>
          <p:cNvPr id="1048726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pitchFamily="34" charset="-122"/>
              <a:ea typeface="思源宋体 CN SemiBold" panose="020206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1048727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思源宋体 CN SemiBold" panose="02020600000000000000" pitchFamily="18" charset="-122"/>
              </a:rPr>
            </a:fld>
            <a:endParaRPr lang="zh-CN" altLang="en-US">
              <a:ea typeface="思源宋体 CN SemiBold" panose="020206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宋体 CN SemiBold" panose="02020600000000000000" pitchFamily="18" charset="-122"/>
                <a:cs typeface="思源黑体 CN Medium" panose="020B06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4871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宋体 CN SemiBold" panose="02020600000000000000" pitchFamily="18" charset="-122"/>
                <a:cs typeface="思源黑体 CN Medium" panose="020B0600000000000000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72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72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宋体 CN SemiBold" panose="02020600000000000000" pitchFamily="18" charset="-122"/>
                <a:cs typeface="思源黑体 CN Medium" panose="020B06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4872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宋体 CN SemiBold" panose="02020600000000000000" pitchFamily="18" charset="-122"/>
                <a:cs typeface="思源黑体 CN Medium" panose="020B0600000000000000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宋体 CN SemiBold" panose="02020600000000000000" pitchFamily="18" charset="-122"/>
        <a:cs typeface="思源黑体 CN Medium" panose="020B06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宋体 CN SemiBold" panose="02020600000000000000" pitchFamily="18" charset="-122"/>
        <a:cs typeface="思源黑体 CN Medium" panose="020B06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宋体 CN SemiBold" panose="02020600000000000000" pitchFamily="18" charset="-122"/>
        <a:cs typeface="思源黑体 CN Medium" panose="020B06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宋体 CN SemiBold" panose="02020600000000000000" pitchFamily="18" charset="-122"/>
        <a:cs typeface="思源黑体 CN Medium" panose="020B06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宋体 CN SemiBold" panose="02020600000000000000" pitchFamily="18" charset="-122"/>
        <a:cs typeface="思源黑体 CN Medium" panose="020B06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8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8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8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7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7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7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92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9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91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9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9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9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96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97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9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9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02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03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0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05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0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7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7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7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1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1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1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80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81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8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8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Medium" panose="020B0600000000000000" pitchFamily="34" charset="-122"/>
              </a:defRPr>
            </a:lvl1pPr>
          </a:lstStyle>
          <a:p>
            <a:fld id="{FF648C86-D3AB-4935-B49F-23E5A2BB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Medium" panose="020B06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Medium" panose="020B0600000000000000" pitchFamily="34" charset="-122"/>
              </a:defRPr>
            </a:lvl1pPr>
          </a:lstStyle>
          <a:p>
            <a:fld id="{13C600D8-2530-4CFA-B210-8260060C26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思源黑体 CN Medium" panose="020B0600000000000000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思源黑体 CN Medium" panose="020B0600000000000000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思源黑体 CN Medium" panose="020B0600000000000000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思源黑体 CN Medium" panose="020B0600000000000000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思源黑体 CN Medium" panose="020B0600000000000000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思源黑体 CN Medium" panose="020B06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矩形 8"/>
          <p:cNvSpPr/>
          <p:nvPr/>
        </p:nvSpPr>
        <p:spPr>
          <a:xfrm>
            <a:off x="0" y="1562100"/>
            <a:ext cx="12192000" cy="2870200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思源黑体 CN Medium" panose="020B0600000000000000" pitchFamily="34" charset="-122"/>
            </a:endParaRPr>
          </a:p>
        </p:txBody>
      </p:sp>
      <p:sp>
        <p:nvSpPr>
          <p:cNvPr id="1048587" name="文本框 3"/>
          <p:cNvSpPr txBox="1"/>
          <p:nvPr/>
        </p:nvSpPr>
        <p:spPr>
          <a:xfrm>
            <a:off x="939800" y="1852930"/>
            <a:ext cx="10461625" cy="1859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Medium" panose="020B0600000000000000" pitchFamily="34" charset="-122"/>
              </a:rPr>
              <a:t>Learning Soft Sparse Shapes for Efficient Time-Series Classification</a:t>
            </a:r>
            <a:endParaRPr lang="en-US" altLang="zh-CN" sz="4400" dirty="0">
              <a:solidFill>
                <a:schemeClr val="bg1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1048588" name="矩形 9"/>
          <p:cNvSpPr/>
          <p:nvPr/>
        </p:nvSpPr>
        <p:spPr>
          <a:xfrm>
            <a:off x="189271" y="171450"/>
            <a:ext cx="11813458" cy="6515100"/>
          </a:xfrm>
          <a:prstGeom prst="rect">
            <a:avLst/>
          </a:prstGeom>
          <a:noFill/>
          <a:ln w="25400">
            <a:solidFill>
              <a:srgbClr val="4975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思源黑体 CN Medium" panose="020B0600000000000000" pitchFamily="34" charset="-122"/>
            </a:endParaRPr>
          </a:p>
        </p:txBody>
      </p:sp>
      <p:sp>
        <p:nvSpPr>
          <p:cNvPr id="1048589" name="文本框 5"/>
          <p:cNvSpPr txBox="1"/>
          <p:nvPr/>
        </p:nvSpPr>
        <p:spPr>
          <a:xfrm>
            <a:off x="3316605" y="3756660"/>
            <a:ext cx="6096000" cy="4978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学习软稀疏形状用于高效时间序列分类</a:t>
            </a:r>
            <a:endParaRPr lang="zh-CN" altLang="en-US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48590" name="文本框 10"/>
          <p:cNvSpPr txBox="1"/>
          <p:nvPr/>
        </p:nvSpPr>
        <p:spPr>
          <a:xfrm>
            <a:off x="4681220" y="5166995"/>
            <a:ext cx="2978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497568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ICML2025</a:t>
            </a:r>
            <a:endParaRPr lang="en-US" altLang="zh-CN" sz="2000" b="1">
              <a:solidFill>
                <a:srgbClr val="497568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2000">
                <a:solidFill>
                  <a:srgbClr val="497568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华南理工大学</a:t>
            </a:r>
            <a:endParaRPr lang="zh-CN" altLang="en-US" sz="2000">
              <a:solidFill>
                <a:srgbClr val="497568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矩形 9"/>
          <p:cNvSpPr/>
          <p:nvPr/>
        </p:nvSpPr>
        <p:spPr>
          <a:xfrm>
            <a:off x="0" y="0"/>
            <a:ext cx="178689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思源黑体 CN Medium" panose="020B0600000000000000" pitchFamily="34" charset="-122"/>
            </a:endParaRPr>
          </a:p>
        </p:txBody>
      </p:sp>
      <p:sp>
        <p:nvSpPr>
          <p:cNvPr id="1048597" name="矩形 8"/>
          <p:cNvSpPr/>
          <p:nvPr/>
        </p:nvSpPr>
        <p:spPr>
          <a:xfrm>
            <a:off x="0" y="1219200"/>
            <a:ext cx="1786890" cy="840105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598" name="文本框 3"/>
          <p:cNvSpPr txBox="1"/>
          <p:nvPr/>
        </p:nvSpPr>
        <p:spPr>
          <a:xfrm>
            <a:off x="346124" y="1439321"/>
            <a:ext cx="1097280" cy="3962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动机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599" name="文本框 4"/>
          <p:cNvSpPr txBox="1"/>
          <p:nvPr/>
        </p:nvSpPr>
        <p:spPr>
          <a:xfrm>
            <a:off x="460424" y="2279737"/>
            <a:ext cx="8686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创新点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00" name="文本框 5"/>
          <p:cNvSpPr txBox="1"/>
          <p:nvPr/>
        </p:nvSpPr>
        <p:spPr>
          <a:xfrm>
            <a:off x="346124" y="3120153"/>
            <a:ext cx="10972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</a:t>
            </a:r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方法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01" name="文本框 6"/>
          <p:cNvSpPr txBox="1"/>
          <p:nvPr/>
        </p:nvSpPr>
        <p:spPr>
          <a:xfrm>
            <a:off x="3175" y="3960495"/>
            <a:ext cx="178308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实验结果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cxnSp>
        <p:nvCxnSpPr>
          <p:cNvPr id="3145728" name="直接连接符 12"/>
          <p:cNvCxnSpPr/>
          <p:nvPr/>
        </p:nvCxnSpPr>
        <p:spPr>
          <a:xfrm>
            <a:off x="1774190" y="1228725"/>
            <a:ext cx="10417810" cy="0"/>
          </a:xfrm>
          <a:prstGeom prst="line">
            <a:avLst/>
          </a:prstGeom>
          <a:ln w="15875">
            <a:solidFill>
              <a:srgbClr val="49756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8602" name="文本框 31"/>
          <p:cNvSpPr txBox="1"/>
          <p:nvPr/>
        </p:nvSpPr>
        <p:spPr>
          <a:xfrm>
            <a:off x="2442085" y="334713"/>
            <a:ext cx="1980029" cy="624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rgbClr val="497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Medium" panose="020B0600000000000000" pitchFamily="34" charset="-122"/>
              </a:rPr>
              <a:t>研究</a:t>
            </a:r>
            <a:r>
              <a:rPr lang="zh-CN" altLang="en-US" sz="3200" dirty="0">
                <a:solidFill>
                  <a:srgbClr val="497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Medium" panose="020B0600000000000000" pitchFamily="34" charset="-122"/>
              </a:rPr>
              <a:t>动机</a:t>
            </a:r>
            <a:endParaRPr lang="zh-CN" altLang="en-US" sz="3200" dirty="0">
              <a:solidFill>
                <a:srgbClr val="497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1048603" name="矩形 25"/>
          <p:cNvSpPr/>
          <p:nvPr/>
        </p:nvSpPr>
        <p:spPr>
          <a:xfrm>
            <a:off x="11930743" y="0"/>
            <a:ext cx="261257" cy="1228726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04" name="文本框 13"/>
          <p:cNvSpPr txBox="1"/>
          <p:nvPr/>
        </p:nvSpPr>
        <p:spPr>
          <a:xfrm>
            <a:off x="2399030" y="1863725"/>
            <a:ext cx="8339455" cy="323088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时间序列数据具备强烈的时序依赖与局部模式重复性，既要求捕捉局部的</a:t>
            </a:r>
            <a:r>
              <a:rPr lang="en-US" altLang="zh-CN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形状</a:t>
            </a:r>
            <a:r>
              <a:rPr lang="en-US" altLang="zh-CN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差异，又不能忽视跨片段、跨尺度的全局关系。</a:t>
            </a: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基于卷积、</a:t>
            </a:r>
            <a:r>
              <a:rPr lang="en-US" altLang="zh-CN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Transformer 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与预训练范式的分类方法，解释性不足与计算成本高。</a:t>
            </a: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传统基于 </a:t>
            </a:r>
            <a:r>
              <a:rPr lang="en-US" altLang="zh-CN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shapelet 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的时间序列分类方法往往依赖</a:t>
            </a:r>
            <a:r>
              <a:rPr lang="en-US" altLang="zh-CN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硬稀疏</a:t>
            </a:r>
            <a:r>
              <a:rPr lang="en-US" altLang="zh-CN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，现有方法主只保留最优子序列的信息，舍弃其他形状，可能会排除掉有益的形状，忽略了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这些形态特征对分类性能的不同贡献。</a:t>
            </a: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矩形 9"/>
          <p:cNvSpPr/>
          <p:nvPr/>
        </p:nvSpPr>
        <p:spPr>
          <a:xfrm>
            <a:off x="0" y="0"/>
            <a:ext cx="178689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思源黑体 CN Medium" panose="020B0600000000000000" pitchFamily="34" charset="-122"/>
            </a:endParaRPr>
          </a:p>
        </p:txBody>
      </p:sp>
      <p:sp>
        <p:nvSpPr>
          <p:cNvPr id="1048606" name="矩形 8"/>
          <p:cNvSpPr/>
          <p:nvPr/>
        </p:nvSpPr>
        <p:spPr>
          <a:xfrm>
            <a:off x="-12700" y="2044065"/>
            <a:ext cx="1786890" cy="840105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07" name="文本框 3"/>
          <p:cNvSpPr txBox="1"/>
          <p:nvPr/>
        </p:nvSpPr>
        <p:spPr>
          <a:xfrm>
            <a:off x="346124" y="1439321"/>
            <a:ext cx="1097280" cy="3962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研究动机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08" name="文本框 4"/>
          <p:cNvSpPr txBox="1"/>
          <p:nvPr/>
        </p:nvSpPr>
        <p:spPr>
          <a:xfrm>
            <a:off x="460424" y="2279737"/>
            <a:ext cx="8686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创新点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09" name="文本框 5"/>
          <p:cNvSpPr txBox="1"/>
          <p:nvPr/>
        </p:nvSpPr>
        <p:spPr>
          <a:xfrm>
            <a:off x="346124" y="3120153"/>
            <a:ext cx="10972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</a:t>
            </a:r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方法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10" name="文本框 6"/>
          <p:cNvSpPr txBox="1"/>
          <p:nvPr/>
        </p:nvSpPr>
        <p:spPr>
          <a:xfrm>
            <a:off x="3175" y="3960495"/>
            <a:ext cx="178308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实验结果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cxnSp>
        <p:nvCxnSpPr>
          <p:cNvPr id="3145729" name="直接连接符 12"/>
          <p:cNvCxnSpPr/>
          <p:nvPr/>
        </p:nvCxnSpPr>
        <p:spPr>
          <a:xfrm>
            <a:off x="1774190" y="1228725"/>
            <a:ext cx="10417810" cy="0"/>
          </a:xfrm>
          <a:prstGeom prst="line">
            <a:avLst/>
          </a:prstGeom>
          <a:ln w="15875">
            <a:solidFill>
              <a:srgbClr val="49756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8611" name="文本框 31"/>
          <p:cNvSpPr txBox="1"/>
          <p:nvPr/>
        </p:nvSpPr>
        <p:spPr>
          <a:xfrm>
            <a:off x="2442085" y="334713"/>
            <a:ext cx="1980029" cy="624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rgbClr val="497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Medium" panose="020B0600000000000000" pitchFamily="34" charset="-122"/>
              </a:rPr>
              <a:t>创新点</a:t>
            </a:r>
            <a:endParaRPr lang="zh-CN" altLang="en-US" sz="3200" dirty="0">
              <a:solidFill>
                <a:srgbClr val="497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1048612" name="矩形 25"/>
          <p:cNvSpPr/>
          <p:nvPr/>
        </p:nvSpPr>
        <p:spPr>
          <a:xfrm>
            <a:off x="11930743" y="0"/>
            <a:ext cx="261257" cy="1228726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13" name="文本框 13"/>
          <p:cNvSpPr txBox="1"/>
          <p:nvPr/>
        </p:nvSpPr>
        <p:spPr>
          <a:xfrm>
            <a:off x="2399030" y="1863725"/>
            <a:ext cx="8339455" cy="360172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提出了</a:t>
            </a:r>
            <a:r>
              <a:rPr lang="en-US" altLang="zh-CN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SoftShape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，一种用于时间序列分类的软形状稀疏化方法。子序列的加权聚合基于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重要性分数，避免了硬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稀疏带来的信息损失</a:t>
            </a: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提出了一种基于</a:t>
            </a:r>
            <a:r>
              <a:rPr lang="en-US" altLang="zh-CN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MoE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（专家架构）驱动的形状内特化</a:t>
            </a:r>
            <a:r>
              <a:rPr lang="en-US" altLang="zh-CN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和序列感知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的形状间建模的双模式学习方法</a:t>
            </a: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128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UCR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时间序列数据集上进行了大量实验，证明了方法相较于最先进的方法具有优越的性能，展示了可解释的结果</a:t>
            </a: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矩形 9"/>
          <p:cNvSpPr/>
          <p:nvPr/>
        </p:nvSpPr>
        <p:spPr>
          <a:xfrm>
            <a:off x="0" y="0"/>
            <a:ext cx="178689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思源黑体 CN Medium" panose="020B0600000000000000" pitchFamily="34" charset="-122"/>
            </a:endParaRPr>
          </a:p>
        </p:txBody>
      </p:sp>
      <p:sp>
        <p:nvSpPr>
          <p:cNvPr id="1048615" name="矩形 8"/>
          <p:cNvSpPr/>
          <p:nvPr/>
        </p:nvSpPr>
        <p:spPr>
          <a:xfrm>
            <a:off x="-12700" y="2884170"/>
            <a:ext cx="1786890" cy="840105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16" name="文本框 3"/>
          <p:cNvSpPr txBox="1"/>
          <p:nvPr/>
        </p:nvSpPr>
        <p:spPr>
          <a:xfrm>
            <a:off x="346124" y="1439321"/>
            <a:ext cx="1097280" cy="3962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研究动机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17" name="文本框 4"/>
          <p:cNvSpPr txBox="1"/>
          <p:nvPr/>
        </p:nvSpPr>
        <p:spPr>
          <a:xfrm>
            <a:off x="460424" y="2279737"/>
            <a:ext cx="8686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创新点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18" name="文本框 5"/>
          <p:cNvSpPr txBox="1"/>
          <p:nvPr/>
        </p:nvSpPr>
        <p:spPr>
          <a:xfrm>
            <a:off x="346124" y="3120153"/>
            <a:ext cx="10972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研究方法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19" name="文本框 6"/>
          <p:cNvSpPr txBox="1"/>
          <p:nvPr/>
        </p:nvSpPr>
        <p:spPr>
          <a:xfrm>
            <a:off x="3175" y="3960495"/>
            <a:ext cx="178308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实验结果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cxnSp>
        <p:nvCxnSpPr>
          <p:cNvPr id="3145730" name="直接连接符 12"/>
          <p:cNvCxnSpPr/>
          <p:nvPr/>
        </p:nvCxnSpPr>
        <p:spPr>
          <a:xfrm>
            <a:off x="1774190" y="1228725"/>
            <a:ext cx="10417810" cy="0"/>
          </a:xfrm>
          <a:prstGeom prst="line">
            <a:avLst/>
          </a:prstGeom>
          <a:ln w="15875">
            <a:solidFill>
              <a:srgbClr val="49756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8620" name="文本框 31"/>
          <p:cNvSpPr txBox="1"/>
          <p:nvPr/>
        </p:nvSpPr>
        <p:spPr>
          <a:xfrm>
            <a:off x="2442085" y="334713"/>
            <a:ext cx="1980029" cy="624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rgbClr val="497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Medium" panose="020B0600000000000000" pitchFamily="34" charset="-122"/>
              </a:rPr>
              <a:t>研究方法</a:t>
            </a:r>
            <a:endParaRPr lang="zh-CN" altLang="en-US" sz="3200" dirty="0">
              <a:solidFill>
                <a:srgbClr val="497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1048621" name="矩形 25"/>
          <p:cNvSpPr/>
          <p:nvPr/>
        </p:nvSpPr>
        <p:spPr>
          <a:xfrm>
            <a:off x="11930743" y="0"/>
            <a:ext cx="261257" cy="1228726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22" name="文本框 13"/>
          <p:cNvSpPr txBox="1"/>
          <p:nvPr/>
        </p:nvSpPr>
        <p:spPr>
          <a:xfrm>
            <a:off x="5832475" y="1628140"/>
            <a:ext cx="3597910" cy="360172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输入：单变量</a:t>
            </a:r>
            <a:r>
              <a:rPr lang="zh-CN" altLang="en-US" sz="1600" b="0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时间序列</a:t>
            </a: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endParaRPr lang="zh-CN" altLang="en-US" sz="1600" b="0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9715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3135" y="1439545"/>
            <a:ext cx="3093085" cy="4615180"/>
          </a:xfrm>
          <a:prstGeom prst="rect">
            <a:avLst/>
          </a:prstGeom>
        </p:spPr>
      </p:pic>
      <p:pic>
        <p:nvPicPr>
          <p:cNvPr id="209715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755" y="1748155"/>
            <a:ext cx="2314575" cy="352425"/>
          </a:xfrm>
          <a:prstGeom prst="rect">
            <a:avLst/>
          </a:prstGeom>
        </p:spPr>
      </p:pic>
      <p:pic>
        <p:nvPicPr>
          <p:cNvPr id="20971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35" y="2279650"/>
            <a:ext cx="4443730" cy="1485900"/>
          </a:xfrm>
          <a:prstGeom prst="rect">
            <a:avLst/>
          </a:prstGeom>
        </p:spPr>
      </p:pic>
      <p:sp>
        <p:nvSpPr>
          <p:cNvPr id="1048623" name="流程图: 过程 10"/>
          <p:cNvSpPr/>
          <p:nvPr/>
        </p:nvSpPr>
        <p:spPr>
          <a:xfrm>
            <a:off x="2416175" y="4508500"/>
            <a:ext cx="2676525" cy="880745"/>
          </a:xfrm>
          <a:prstGeom prst="flowChartProcess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55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785" y="3959860"/>
            <a:ext cx="4700905" cy="7753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矩形 9"/>
          <p:cNvSpPr/>
          <p:nvPr/>
        </p:nvSpPr>
        <p:spPr>
          <a:xfrm>
            <a:off x="0" y="0"/>
            <a:ext cx="178689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思源黑体 CN Medium" panose="020B0600000000000000" pitchFamily="34" charset="-122"/>
            </a:endParaRPr>
          </a:p>
        </p:txBody>
      </p:sp>
      <p:sp>
        <p:nvSpPr>
          <p:cNvPr id="1048625" name="矩形 8"/>
          <p:cNvSpPr/>
          <p:nvPr/>
        </p:nvSpPr>
        <p:spPr>
          <a:xfrm>
            <a:off x="-12700" y="2884170"/>
            <a:ext cx="1786890" cy="840105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26" name="文本框 3"/>
          <p:cNvSpPr txBox="1"/>
          <p:nvPr/>
        </p:nvSpPr>
        <p:spPr>
          <a:xfrm>
            <a:off x="346124" y="1439321"/>
            <a:ext cx="1097280" cy="3962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研究动机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27" name="文本框 4"/>
          <p:cNvSpPr txBox="1"/>
          <p:nvPr/>
        </p:nvSpPr>
        <p:spPr>
          <a:xfrm>
            <a:off x="460424" y="2279737"/>
            <a:ext cx="8686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创新点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28" name="文本框 5"/>
          <p:cNvSpPr txBox="1"/>
          <p:nvPr/>
        </p:nvSpPr>
        <p:spPr>
          <a:xfrm>
            <a:off x="346124" y="3120153"/>
            <a:ext cx="10972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研究方法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29" name="文本框 6"/>
          <p:cNvSpPr txBox="1"/>
          <p:nvPr/>
        </p:nvSpPr>
        <p:spPr>
          <a:xfrm>
            <a:off x="3175" y="3960495"/>
            <a:ext cx="178308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实验结果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cxnSp>
        <p:nvCxnSpPr>
          <p:cNvPr id="3145731" name="直接连接符 12"/>
          <p:cNvCxnSpPr/>
          <p:nvPr/>
        </p:nvCxnSpPr>
        <p:spPr>
          <a:xfrm>
            <a:off x="1774190" y="1228725"/>
            <a:ext cx="10417810" cy="0"/>
          </a:xfrm>
          <a:prstGeom prst="line">
            <a:avLst/>
          </a:prstGeom>
          <a:ln w="15875">
            <a:solidFill>
              <a:srgbClr val="49756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8630" name="文本框 31"/>
          <p:cNvSpPr txBox="1"/>
          <p:nvPr/>
        </p:nvSpPr>
        <p:spPr>
          <a:xfrm>
            <a:off x="2442085" y="334713"/>
            <a:ext cx="1980029" cy="624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rgbClr val="497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Medium" panose="020B0600000000000000" pitchFamily="34" charset="-122"/>
              </a:rPr>
              <a:t>研究方法</a:t>
            </a:r>
            <a:endParaRPr lang="zh-CN" altLang="en-US" sz="3200" dirty="0">
              <a:solidFill>
                <a:srgbClr val="497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1048631" name="矩形 25"/>
          <p:cNvSpPr/>
          <p:nvPr/>
        </p:nvSpPr>
        <p:spPr>
          <a:xfrm>
            <a:off x="11930743" y="0"/>
            <a:ext cx="261257" cy="1228726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32" name="文本框 13"/>
          <p:cNvSpPr txBox="1"/>
          <p:nvPr/>
        </p:nvSpPr>
        <p:spPr>
          <a:xfrm>
            <a:off x="6056630" y="1228725"/>
            <a:ext cx="4076065" cy="3601720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lnSpc>
                <a:spcPct val="160000"/>
              </a:lnSpc>
              <a:buFont typeface="Wingdings" panose="05000000000000000000" charset="0"/>
              <a:buNone/>
            </a:pPr>
            <a:r>
              <a:rPr lang="zh-CN" altLang="en-US" b="1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软性形符稀疏化</a:t>
            </a:r>
            <a:endParaRPr lang="zh-CN" altLang="en-US" b="1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l"/>
            </a:pPr>
            <a:endParaRPr lang="zh-CN" altLang="en-US" b="1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9715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685" y="1381125"/>
            <a:ext cx="3093085" cy="4615180"/>
          </a:xfrm>
          <a:prstGeom prst="rect">
            <a:avLst/>
          </a:prstGeom>
        </p:spPr>
      </p:pic>
      <p:sp>
        <p:nvSpPr>
          <p:cNvPr id="1048633" name="流程图: 过程 10"/>
          <p:cNvSpPr/>
          <p:nvPr/>
        </p:nvSpPr>
        <p:spPr>
          <a:xfrm>
            <a:off x="2519045" y="3488055"/>
            <a:ext cx="2563495" cy="472440"/>
          </a:xfrm>
          <a:prstGeom prst="flowChartProcess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57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265" y="4240530"/>
            <a:ext cx="4836795" cy="2458720"/>
          </a:xfrm>
          <a:prstGeom prst="rect">
            <a:avLst/>
          </a:prstGeom>
        </p:spPr>
      </p:pic>
      <p:pic>
        <p:nvPicPr>
          <p:cNvPr id="2097158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0" y="1701800"/>
            <a:ext cx="4808220" cy="629285"/>
          </a:xfrm>
          <a:prstGeom prst="rect">
            <a:avLst/>
          </a:prstGeom>
        </p:spPr>
      </p:pic>
      <p:pic>
        <p:nvPicPr>
          <p:cNvPr id="2097159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00" y="2207895"/>
            <a:ext cx="4905375" cy="2192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矩形 9"/>
          <p:cNvSpPr/>
          <p:nvPr/>
        </p:nvSpPr>
        <p:spPr>
          <a:xfrm>
            <a:off x="0" y="0"/>
            <a:ext cx="178689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思源黑体 CN Medium" panose="020B0600000000000000" pitchFamily="34" charset="-122"/>
            </a:endParaRPr>
          </a:p>
        </p:txBody>
      </p:sp>
      <p:sp>
        <p:nvSpPr>
          <p:cNvPr id="1048635" name="矩形 8"/>
          <p:cNvSpPr/>
          <p:nvPr/>
        </p:nvSpPr>
        <p:spPr>
          <a:xfrm>
            <a:off x="-12700" y="2884170"/>
            <a:ext cx="1786890" cy="840105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36" name="文本框 3"/>
          <p:cNvSpPr txBox="1"/>
          <p:nvPr/>
        </p:nvSpPr>
        <p:spPr>
          <a:xfrm>
            <a:off x="346124" y="1439321"/>
            <a:ext cx="1097280" cy="3962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研究动机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37" name="文本框 4"/>
          <p:cNvSpPr txBox="1"/>
          <p:nvPr/>
        </p:nvSpPr>
        <p:spPr>
          <a:xfrm>
            <a:off x="460424" y="2279737"/>
            <a:ext cx="8686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创新点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38" name="文本框 5"/>
          <p:cNvSpPr txBox="1"/>
          <p:nvPr/>
        </p:nvSpPr>
        <p:spPr>
          <a:xfrm>
            <a:off x="346124" y="3120153"/>
            <a:ext cx="10972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研究方法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39" name="文本框 6"/>
          <p:cNvSpPr txBox="1"/>
          <p:nvPr/>
        </p:nvSpPr>
        <p:spPr>
          <a:xfrm>
            <a:off x="3175" y="3960495"/>
            <a:ext cx="178308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实验结果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cxnSp>
        <p:nvCxnSpPr>
          <p:cNvPr id="3145732" name="直接连接符 12"/>
          <p:cNvCxnSpPr/>
          <p:nvPr/>
        </p:nvCxnSpPr>
        <p:spPr>
          <a:xfrm>
            <a:off x="1774190" y="1228725"/>
            <a:ext cx="10417810" cy="0"/>
          </a:xfrm>
          <a:prstGeom prst="line">
            <a:avLst/>
          </a:prstGeom>
          <a:ln w="15875">
            <a:solidFill>
              <a:srgbClr val="49756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8640" name="文本框 31"/>
          <p:cNvSpPr txBox="1"/>
          <p:nvPr/>
        </p:nvSpPr>
        <p:spPr>
          <a:xfrm>
            <a:off x="2442085" y="334713"/>
            <a:ext cx="1980029" cy="624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rgbClr val="497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Medium" panose="020B0600000000000000" pitchFamily="34" charset="-122"/>
              </a:rPr>
              <a:t>研究方法</a:t>
            </a:r>
            <a:endParaRPr lang="zh-CN" altLang="en-US" sz="3200" dirty="0">
              <a:solidFill>
                <a:srgbClr val="497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1048641" name="矩形 25"/>
          <p:cNvSpPr/>
          <p:nvPr/>
        </p:nvSpPr>
        <p:spPr>
          <a:xfrm>
            <a:off x="11930743" y="0"/>
            <a:ext cx="261257" cy="1228726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42" name="文本框 13"/>
          <p:cNvSpPr txBox="1"/>
          <p:nvPr/>
        </p:nvSpPr>
        <p:spPr>
          <a:xfrm>
            <a:off x="5779135" y="1121410"/>
            <a:ext cx="4076065" cy="3601720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lnSpc>
                <a:spcPct val="160000"/>
              </a:lnSpc>
              <a:buFont typeface="Wingdings" panose="05000000000000000000" charset="0"/>
              <a:buNone/>
            </a:pPr>
            <a:r>
              <a:rPr lang="zh-CN" altLang="en-US" b="1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形状内与</a:t>
            </a:r>
            <a:r>
              <a:rPr lang="zh-CN" altLang="en-US" b="1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形状间形符学习</a:t>
            </a:r>
            <a:endParaRPr lang="zh-CN" altLang="en-US" b="1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9716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890" y="1121410"/>
            <a:ext cx="3093085" cy="4615180"/>
          </a:xfrm>
          <a:prstGeom prst="rect">
            <a:avLst/>
          </a:prstGeom>
        </p:spPr>
      </p:pic>
      <p:sp>
        <p:nvSpPr>
          <p:cNvPr id="1048643" name="流程图: 过程 10"/>
          <p:cNvSpPr/>
          <p:nvPr/>
        </p:nvSpPr>
        <p:spPr>
          <a:xfrm>
            <a:off x="2051685" y="2116455"/>
            <a:ext cx="2563495" cy="472440"/>
          </a:xfrm>
          <a:prstGeom prst="flowChartProcess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6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660" y="1686560"/>
            <a:ext cx="4399915" cy="3118485"/>
          </a:xfrm>
          <a:prstGeom prst="rect">
            <a:avLst/>
          </a:prstGeom>
        </p:spPr>
      </p:pic>
      <p:pic>
        <p:nvPicPr>
          <p:cNvPr id="209716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840" y="5400675"/>
            <a:ext cx="4321175" cy="1260475"/>
          </a:xfrm>
          <a:prstGeom prst="rect">
            <a:avLst/>
          </a:prstGeom>
        </p:spPr>
      </p:pic>
      <p:pic>
        <p:nvPicPr>
          <p:cNvPr id="2097163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60" y="5614035"/>
            <a:ext cx="40576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矩形 9"/>
          <p:cNvSpPr/>
          <p:nvPr/>
        </p:nvSpPr>
        <p:spPr>
          <a:xfrm>
            <a:off x="0" y="0"/>
            <a:ext cx="178689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思源黑体 CN Medium" panose="020B0600000000000000" pitchFamily="34" charset="-122"/>
            </a:endParaRPr>
          </a:p>
        </p:txBody>
      </p:sp>
      <p:sp>
        <p:nvSpPr>
          <p:cNvPr id="1048645" name="矩形 8"/>
          <p:cNvSpPr/>
          <p:nvPr/>
        </p:nvSpPr>
        <p:spPr>
          <a:xfrm>
            <a:off x="-12700" y="2884170"/>
            <a:ext cx="1786890" cy="840105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46" name="文本框 3"/>
          <p:cNvSpPr txBox="1"/>
          <p:nvPr/>
        </p:nvSpPr>
        <p:spPr>
          <a:xfrm>
            <a:off x="346124" y="1439321"/>
            <a:ext cx="1097280" cy="3962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研究动机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47" name="文本框 4"/>
          <p:cNvSpPr txBox="1"/>
          <p:nvPr/>
        </p:nvSpPr>
        <p:spPr>
          <a:xfrm>
            <a:off x="460424" y="2279737"/>
            <a:ext cx="8686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创新点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48" name="文本框 5"/>
          <p:cNvSpPr txBox="1"/>
          <p:nvPr/>
        </p:nvSpPr>
        <p:spPr>
          <a:xfrm>
            <a:off x="346124" y="3120153"/>
            <a:ext cx="10972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研究方法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49" name="文本框 6"/>
          <p:cNvSpPr txBox="1"/>
          <p:nvPr/>
        </p:nvSpPr>
        <p:spPr>
          <a:xfrm>
            <a:off x="3175" y="3960495"/>
            <a:ext cx="178308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实验结果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cxnSp>
        <p:nvCxnSpPr>
          <p:cNvPr id="3145733" name="直接连接符 12"/>
          <p:cNvCxnSpPr/>
          <p:nvPr/>
        </p:nvCxnSpPr>
        <p:spPr>
          <a:xfrm>
            <a:off x="1774190" y="1228725"/>
            <a:ext cx="10417810" cy="0"/>
          </a:xfrm>
          <a:prstGeom prst="line">
            <a:avLst/>
          </a:prstGeom>
          <a:ln w="15875">
            <a:solidFill>
              <a:srgbClr val="49756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8650" name="文本框 31"/>
          <p:cNvSpPr txBox="1"/>
          <p:nvPr/>
        </p:nvSpPr>
        <p:spPr>
          <a:xfrm>
            <a:off x="2442085" y="334713"/>
            <a:ext cx="1980029" cy="624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rgbClr val="497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Medium" panose="020B0600000000000000" pitchFamily="34" charset="-122"/>
              </a:rPr>
              <a:t>研究方法</a:t>
            </a:r>
            <a:endParaRPr lang="zh-CN" altLang="en-US" sz="3200" dirty="0">
              <a:solidFill>
                <a:srgbClr val="497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1048651" name="矩形 25"/>
          <p:cNvSpPr/>
          <p:nvPr/>
        </p:nvSpPr>
        <p:spPr>
          <a:xfrm>
            <a:off x="11930743" y="0"/>
            <a:ext cx="261257" cy="1228726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52" name="文本框 13"/>
          <p:cNvSpPr txBox="1"/>
          <p:nvPr/>
        </p:nvSpPr>
        <p:spPr>
          <a:xfrm>
            <a:off x="5779135" y="1228725"/>
            <a:ext cx="4076065" cy="3601720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lnSpc>
                <a:spcPct val="160000"/>
              </a:lnSpc>
              <a:buFont typeface="Wingdings" panose="05000000000000000000" charset="0"/>
              <a:buNone/>
            </a:pPr>
            <a:r>
              <a:rPr lang="zh-CN" altLang="en-US" b="1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分类训练</a:t>
            </a:r>
            <a:r>
              <a:rPr lang="en-US" altLang="zh-CN" b="1" i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b="1" i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9716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890" y="1121410"/>
            <a:ext cx="3093085" cy="4615180"/>
          </a:xfrm>
          <a:prstGeom prst="rect">
            <a:avLst/>
          </a:prstGeom>
        </p:spPr>
      </p:pic>
      <p:pic>
        <p:nvPicPr>
          <p:cNvPr id="209716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1697990"/>
            <a:ext cx="5775960" cy="1082675"/>
          </a:xfrm>
          <a:prstGeom prst="rect">
            <a:avLst/>
          </a:prstGeom>
        </p:spPr>
      </p:pic>
      <p:pic>
        <p:nvPicPr>
          <p:cNvPr id="209716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05" y="3429000"/>
            <a:ext cx="5469255" cy="873125"/>
          </a:xfrm>
          <a:prstGeom prst="rect">
            <a:avLst/>
          </a:prstGeom>
        </p:spPr>
      </p:pic>
      <p:pic>
        <p:nvPicPr>
          <p:cNvPr id="209716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810" y="2879090"/>
            <a:ext cx="5800725" cy="609600"/>
          </a:xfrm>
          <a:prstGeom prst="rect">
            <a:avLst/>
          </a:prstGeom>
        </p:spPr>
      </p:pic>
      <p:pic>
        <p:nvPicPr>
          <p:cNvPr id="2097168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910" y="5736590"/>
            <a:ext cx="6267450" cy="714375"/>
          </a:xfrm>
          <a:prstGeom prst="rect">
            <a:avLst/>
          </a:prstGeom>
        </p:spPr>
      </p:pic>
      <p:pic>
        <p:nvPicPr>
          <p:cNvPr id="2097169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480" y="4328795"/>
            <a:ext cx="6019800" cy="1143000"/>
          </a:xfrm>
          <a:prstGeom prst="rect">
            <a:avLst/>
          </a:prstGeom>
        </p:spPr>
      </p:pic>
      <p:sp>
        <p:nvSpPr>
          <p:cNvPr id="1048643" name="流程图: 过程 10"/>
          <p:cNvSpPr/>
          <p:nvPr/>
        </p:nvSpPr>
        <p:spPr>
          <a:xfrm>
            <a:off x="2593340" y="1228725"/>
            <a:ext cx="1446530" cy="495935"/>
          </a:xfrm>
          <a:prstGeom prst="flowChartProcess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矩形 9"/>
          <p:cNvSpPr/>
          <p:nvPr/>
        </p:nvSpPr>
        <p:spPr>
          <a:xfrm>
            <a:off x="0" y="0"/>
            <a:ext cx="178689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思源黑体 CN Medium" panose="020B0600000000000000" pitchFamily="34" charset="-122"/>
            </a:endParaRPr>
          </a:p>
        </p:txBody>
      </p:sp>
      <p:sp>
        <p:nvSpPr>
          <p:cNvPr id="1048655" name="矩形 8"/>
          <p:cNvSpPr/>
          <p:nvPr/>
        </p:nvSpPr>
        <p:spPr>
          <a:xfrm>
            <a:off x="-12700" y="3724275"/>
            <a:ext cx="1786890" cy="840105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56" name="文本框 3"/>
          <p:cNvSpPr txBox="1"/>
          <p:nvPr/>
        </p:nvSpPr>
        <p:spPr>
          <a:xfrm>
            <a:off x="346124" y="1439321"/>
            <a:ext cx="1097280" cy="3962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研究动机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57" name="文本框 4"/>
          <p:cNvSpPr txBox="1"/>
          <p:nvPr/>
        </p:nvSpPr>
        <p:spPr>
          <a:xfrm>
            <a:off x="460424" y="2279737"/>
            <a:ext cx="8686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创新点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58" name="文本框 5"/>
          <p:cNvSpPr txBox="1"/>
          <p:nvPr/>
        </p:nvSpPr>
        <p:spPr>
          <a:xfrm>
            <a:off x="346124" y="3120153"/>
            <a:ext cx="10972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6E8B7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研究方法</a:t>
            </a:r>
            <a:endParaRPr lang="zh-CN" altLang="en-US" dirty="0">
              <a:solidFill>
                <a:srgbClr val="6E8B7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59" name="文本框 6"/>
          <p:cNvSpPr txBox="1"/>
          <p:nvPr/>
        </p:nvSpPr>
        <p:spPr>
          <a:xfrm>
            <a:off x="3175" y="3960495"/>
            <a:ext cx="178308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实验结果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cxnSp>
        <p:nvCxnSpPr>
          <p:cNvPr id="3145734" name="直接连接符 12"/>
          <p:cNvCxnSpPr/>
          <p:nvPr/>
        </p:nvCxnSpPr>
        <p:spPr>
          <a:xfrm>
            <a:off x="1774190" y="1228725"/>
            <a:ext cx="10417810" cy="0"/>
          </a:xfrm>
          <a:prstGeom prst="line">
            <a:avLst/>
          </a:prstGeom>
          <a:ln w="15875">
            <a:solidFill>
              <a:srgbClr val="49756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8660" name="文本框 31"/>
          <p:cNvSpPr txBox="1"/>
          <p:nvPr/>
        </p:nvSpPr>
        <p:spPr>
          <a:xfrm>
            <a:off x="2442085" y="334713"/>
            <a:ext cx="1980029" cy="624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rgbClr val="497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Medium" panose="020B0600000000000000" pitchFamily="34" charset="-122"/>
              </a:rPr>
              <a:t>实验结果</a:t>
            </a:r>
            <a:endParaRPr lang="zh-CN" altLang="en-US" sz="3200" dirty="0">
              <a:solidFill>
                <a:srgbClr val="497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1048661" name="矩形 25"/>
          <p:cNvSpPr/>
          <p:nvPr/>
        </p:nvSpPr>
        <p:spPr>
          <a:xfrm>
            <a:off x="11930743" y="0"/>
            <a:ext cx="261257" cy="1228726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pic>
        <p:nvPicPr>
          <p:cNvPr id="209717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890" y="1656715"/>
            <a:ext cx="5390515" cy="4840605"/>
          </a:xfrm>
          <a:prstGeom prst="rect">
            <a:avLst/>
          </a:prstGeom>
        </p:spPr>
      </p:pic>
      <p:pic>
        <p:nvPicPr>
          <p:cNvPr id="2097171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415" y="2552065"/>
            <a:ext cx="504952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矩形 9"/>
          <p:cNvSpPr/>
          <p:nvPr/>
        </p:nvSpPr>
        <p:spPr>
          <a:xfrm>
            <a:off x="0" y="0"/>
            <a:ext cx="178689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思源黑体 CN Medium" panose="020B0600000000000000" pitchFamily="34" charset="-122"/>
            </a:endParaRPr>
          </a:p>
        </p:txBody>
      </p:sp>
      <p:sp>
        <p:nvSpPr>
          <p:cNvPr id="1048663" name="矩形 8"/>
          <p:cNvSpPr/>
          <p:nvPr/>
        </p:nvSpPr>
        <p:spPr>
          <a:xfrm>
            <a:off x="-12700" y="3724275"/>
            <a:ext cx="1786890" cy="840105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sp>
        <p:nvSpPr>
          <p:cNvPr id="1048664" name="文本框 3"/>
          <p:cNvSpPr txBox="1"/>
          <p:nvPr/>
        </p:nvSpPr>
        <p:spPr>
          <a:xfrm>
            <a:off x="346124" y="1439321"/>
            <a:ext cx="1097280" cy="3962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研究动机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65" name="文本框 4"/>
          <p:cNvSpPr txBox="1"/>
          <p:nvPr/>
        </p:nvSpPr>
        <p:spPr>
          <a:xfrm>
            <a:off x="460424" y="2279737"/>
            <a:ext cx="8686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49756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创新点</a:t>
            </a:r>
            <a:endParaRPr lang="zh-CN" altLang="en-US" dirty="0">
              <a:solidFill>
                <a:srgbClr val="49756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66" name="文本框 5"/>
          <p:cNvSpPr txBox="1"/>
          <p:nvPr/>
        </p:nvSpPr>
        <p:spPr>
          <a:xfrm>
            <a:off x="346124" y="3120153"/>
            <a:ext cx="10972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dirty="0">
                <a:solidFill>
                  <a:srgbClr val="6E8B7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研究方法</a:t>
            </a:r>
            <a:endParaRPr lang="zh-CN" altLang="en-US" dirty="0">
              <a:solidFill>
                <a:srgbClr val="6E8B7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048667" name="文本框 6"/>
          <p:cNvSpPr txBox="1"/>
          <p:nvPr/>
        </p:nvSpPr>
        <p:spPr>
          <a:xfrm>
            <a:off x="3175" y="3960495"/>
            <a:ext cx="178308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实验结果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cxnSp>
        <p:nvCxnSpPr>
          <p:cNvPr id="3145735" name="直接连接符 12"/>
          <p:cNvCxnSpPr/>
          <p:nvPr/>
        </p:nvCxnSpPr>
        <p:spPr>
          <a:xfrm>
            <a:off x="1774190" y="1228725"/>
            <a:ext cx="10417810" cy="0"/>
          </a:xfrm>
          <a:prstGeom prst="line">
            <a:avLst/>
          </a:prstGeom>
          <a:ln w="15875">
            <a:solidFill>
              <a:srgbClr val="49756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8668" name="文本框 31"/>
          <p:cNvSpPr txBox="1"/>
          <p:nvPr/>
        </p:nvSpPr>
        <p:spPr>
          <a:xfrm>
            <a:off x="2442085" y="334713"/>
            <a:ext cx="1980029" cy="624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rgbClr val="497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思源黑体 CN Medium" panose="020B0600000000000000" pitchFamily="34" charset="-122"/>
              </a:rPr>
              <a:t>实验结果</a:t>
            </a:r>
            <a:endParaRPr lang="zh-CN" altLang="en-US" sz="3200" dirty="0">
              <a:solidFill>
                <a:srgbClr val="497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1048669" name="矩形 25"/>
          <p:cNvSpPr/>
          <p:nvPr/>
        </p:nvSpPr>
        <p:spPr>
          <a:xfrm>
            <a:off x="11930743" y="0"/>
            <a:ext cx="261257" cy="1228726"/>
          </a:xfrm>
          <a:prstGeom prst="rect">
            <a:avLst/>
          </a:prstGeom>
          <a:solidFill>
            <a:srgbClr val="497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pitchFamily="34" charset="-122"/>
            </a:endParaRPr>
          </a:p>
        </p:txBody>
      </p:sp>
      <p:pic>
        <p:nvPicPr>
          <p:cNvPr id="209717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4325" y="1626235"/>
            <a:ext cx="5527675" cy="2834005"/>
          </a:xfrm>
          <a:prstGeom prst="rect">
            <a:avLst/>
          </a:prstGeom>
        </p:spPr>
      </p:pic>
      <p:pic>
        <p:nvPicPr>
          <p:cNvPr id="2097173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90" y="1626235"/>
            <a:ext cx="4813935" cy="4041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Light"/>
        <a:ea typeface=""/>
        <a:cs typeface=""/>
        <a:font script="Jpan" typeface="游ゴシック Light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游ゴシック"/>
        <a:font script="Hang" typeface="맑은 고딕"/>
        <a:font script="Hans" typeface="思源黑体 CN Light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思源黑体 CN Light"/>
        <a:font script="Hebr" typeface="思源黑体 CN Light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思源黑体 CN Light"/>
        <a:font script="Hebr" typeface="思源黑体 CN Light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WPS 演示</Application>
  <PresentationFormat/>
  <Paragraphs>113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思源黑体 CN Light</vt:lpstr>
      <vt:lpstr>思源黑体 CN Medium</vt:lpstr>
      <vt:lpstr>思源宋体 CN SemiBold</vt:lpstr>
      <vt:lpstr>黑体</vt:lpstr>
      <vt:lpstr>Times New Roman</vt:lpstr>
      <vt:lpstr>Wingdings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陶博</dc:creator>
  <cp:lastModifiedBy>1，2，3</cp:lastModifiedBy>
  <cp:revision>6</cp:revision>
  <dcterms:created xsi:type="dcterms:W3CDTF">2025-10-11T00:58:00Z</dcterms:created>
  <dcterms:modified xsi:type="dcterms:W3CDTF">2025-10-11T09:51:39Z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63637969CFBF4A01B6E4876A483036FE_13</vt:lpwstr>
  </property>
  <property fmtid="{D5CDD505-2E9C-101B-9397-08002B2CF9AE}" pid="3" name="KSOProductBuildVer">
    <vt:lpwstr>2052-12.1.0.22529</vt:lpwstr>
  </property>
  <property fmtid="{D5CDD505-2E9C-101B-9397-08002B2CF9AE}" pid="4" name="KSOTemplateUUID">
    <vt:lpwstr>v1.0_mb_/L70Ojz2llG3pB+zGtEB6A==</vt:lpwstr>
  </property>
</Properties>
</file>